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5" r:id="rId2"/>
    <p:sldId id="266" r:id="rId3"/>
    <p:sldId id="261" r:id="rId4"/>
    <p:sldId id="267" r:id="rId5"/>
    <p:sldId id="260" r:id="rId6"/>
    <p:sldId id="262" r:id="rId7"/>
    <p:sldId id="258" r:id="rId8"/>
    <p:sldId id="269" r:id="rId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CEE8EF-8F10-5BFA-6DCE-61D2706AC1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4CF333-FED5-21A9-A198-2CE970FCD0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2DE0A86-3CE9-D756-C029-C44CE0133F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EE77031-89FF-C23F-0511-5991E5F87A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5548E1-A2AF-4E27-851B-F0B978BD38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C89293-4E0F-5318-1204-DAD0D3CEC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5FD96C-E8CA-A857-0083-8A8407F4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3658C2-8BF1-A81D-5B08-4F35853E6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8A4A-F56D-4C23-8AC9-1EFAAB48A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64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1095A3-EAE0-6779-2734-0CE7900BC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38C3D0-75E7-21A8-E491-0D5BB32CA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F96827-24C5-8152-569E-5B794E2DC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3DD6-3FB2-4049-9896-96B08BF89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209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32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32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E8962-1AFB-0711-11A3-B91677B02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1A70D1-6C24-FB6F-9F4F-CB8DAD453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F48D35-2442-5D3C-1CF6-6ED352835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18FF-8A44-4EC2-A01C-9D38DFB5C1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66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EE997-04B7-4E72-AF18-3A3769BDD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9151CB-AF80-C7E1-A3E6-FF57895C4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B2E0D6-6E01-FB33-64C4-DA6989FDB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AE5F-F205-48A7-9032-4463044CC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80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27546C-D692-7471-7D41-AC3A81ADE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A68297-8464-9609-00E5-96C5E50EC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EC623D-34A7-513B-3F4C-B9DE47A97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D417D-E863-491C-BBA5-230798CB49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38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199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199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073F5-BD8A-8F7E-57F9-3476BA507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BFB3E-B8D1-F6F7-8F48-85486C3FE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99F42-D330-D23D-B16E-D068C0A69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4F2DD-6623-468D-A597-27191CF71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871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B54725-2033-7290-5917-D3C2577DF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96E647-714C-53AE-BE7F-2E74344A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23261C-F4CC-3B32-0A00-92B4E990A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B6AEC-FF4A-417B-895B-4490F877D3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28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18C6C6-344E-ED85-C90B-09822C042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6AC21D-397A-3935-41CF-F53AAFA60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E25F99-70BA-1671-EE36-4551701E4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1085B-075F-45FC-8B6A-436C829095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81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DD0723-312F-74B7-C5CB-5275F08B3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116D20-BD95-F0EA-0621-958C0AC0D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738E23-63AD-EEE4-336A-C69BE56654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280B8-708B-49DE-A980-954438A1E1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4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5AE066-6156-D523-3333-53E920DB5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FC2436-590C-4380-3972-6FBB1D702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6A3AFD-EB69-5015-AE40-4EBF56F95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7C23-45E7-416A-8D01-782AA850D6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701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7380BA-BC8D-68B3-BDEB-9AC2639B3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C38A4-ACA4-E501-C414-E12CCBBEB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023A2-58E8-27B5-47B4-6939AA5F4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DC987-AFD4-46C8-AF05-9B27DF95D2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6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EB027A-6C91-FC53-EB78-E4960F02B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AF3B99-B74B-84CB-355C-8C4349A97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19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C47D2A-6B6A-C8AA-B127-3BD8315E8F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ED7DB3-8061-BE25-5159-8738DC291A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1D0DEC-E94E-73FA-B2A4-9540B3B82D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909DE54-0E83-43B8-BC49-A1EA4C1ECA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553BC8-3B9C-75FB-576E-CE99B0FCB4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AOPP MPhys Overview</a:t>
            </a:r>
            <a:endParaRPr lang="en-US" altLang="en-US" sz="4400"/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B2B12B5-FCE3-2D0B-E0C2-4963B72F7D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Don Grainger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507EBC26-8550-8AAA-527D-394EDC7FE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28613"/>
            <a:ext cx="8523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This is the MPhys Bible: </a:t>
            </a:r>
            <a:r>
              <a:rPr lang="en-GB" altLang="en-US" sz="1000">
                <a:latin typeface="Arial" panose="020B0604020202020204" pitchFamily="34" charset="0"/>
              </a:rPr>
              <a:t>https://canvas.ox.ac.uk/courses/67877/pages/mphys-project-information?module_item_id=1255373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36613512-9F95-FBB3-F718-EC3E6FA36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052513"/>
            <a:ext cx="874077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B23D2BA8-8A00-ED09-3048-4D923A3F8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06388"/>
            <a:ext cx="47625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id="{AB640049-C74E-0965-DC26-389CC925E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798638"/>
            <a:ext cx="35226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Genius is one percent inspiration, ninety-nine percent perspiration.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" panose="020B0604020202020204" pitchFamily="34" charset="0"/>
              </a:rPr>
              <a:t>Thomas Edison, 1903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19C440-794E-DAD4-E929-E3111095C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Doing the Project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AC71A8-EDD7-77E8-8983-616FECA6E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eaLnBrk="1" hangingPunct="1"/>
            <a:r>
              <a:rPr lang="en-GB" altLang="en-US" sz="2400" b="1"/>
              <a:t>An MPhys Project is not like any lecture or lab work you have done before, it is about being a physicist</a:t>
            </a:r>
          </a:p>
          <a:p>
            <a:pPr lvl="1" eaLnBrk="1" hangingPunct="1"/>
            <a:r>
              <a:rPr lang="en-GB" altLang="en-US" sz="2400"/>
              <a:t>you have to work out how to solve problems</a:t>
            </a:r>
          </a:p>
          <a:p>
            <a:pPr lvl="1" eaLnBrk="1" hangingPunct="1"/>
            <a:r>
              <a:rPr lang="en-GB" altLang="en-US" sz="2400"/>
              <a:t>you</a:t>
            </a:r>
            <a:r>
              <a:rPr lang="en-GB" altLang="en-US" sz="2400" b="1"/>
              <a:t> </a:t>
            </a:r>
            <a:r>
              <a:rPr lang="en-GB" altLang="en-US" sz="2400"/>
              <a:t>have to validate (check) you approach and progress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Treat it like a job – expect to do at least a 40 hour week; hours flexible but should be here during core of the day (10 am – 4 pm)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Learn to research efficiently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work in phase with people you need to talk to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try and work things out yourself and if you can’t …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use books, papers (know about web of science ; https://www.webofscience.com/wos/woscc/basic-search)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ask your peers, postdocs &amp; supervisor</a:t>
            </a:r>
          </a:p>
          <a:p>
            <a:pPr lvl="1">
              <a:lnSpc>
                <a:spcPct val="90000"/>
              </a:lnSpc>
            </a:pPr>
            <a:endParaRPr lang="en-GB" altLang="en-US" sz="2400"/>
          </a:p>
          <a:p>
            <a:pPr lvl="1">
              <a:lnSpc>
                <a:spcPct val="90000"/>
              </a:lnSpc>
            </a:pPr>
            <a:endParaRPr lang="en-GB" altLang="en-US" sz="2400"/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04F75310-69FB-D8F2-D2DB-EB93B93D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9275"/>
            <a:ext cx="8229600" cy="5576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400" dirty="0"/>
              <a:t>Keep a lab book – make notes as you go along</a:t>
            </a:r>
          </a:p>
          <a:p>
            <a:pPr>
              <a:defRPr/>
            </a:pPr>
            <a:r>
              <a:rPr lang="en-GB" altLang="en-US" sz="2400" dirty="0"/>
              <a:t>Meet weekly with your supervisor</a:t>
            </a:r>
          </a:p>
          <a:p>
            <a:pPr>
              <a:defRPr/>
            </a:pPr>
            <a:r>
              <a:rPr lang="en-GB" altLang="en-US" sz="2400" dirty="0"/>
              <a:t>When you produce plots it is often a good idea to separate the production of data from the plotting.  This way if you need to replot the data you don’t have to regenerate it.</a:t>
            </a:r>
          </a:p>
          <a:p>
            <a:pPr marL="0" indent="0">
              <a:buFontTx/>
              <a:buNone/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/>
              <a:t>you can use S52</a:t>
            </a:r>
          </a:p>
          <a:p>
            <a:pPr eaLnBrk="1" hangingPunct="1">
              <a:defRPr/>
            </a:pPr>
            <a:r>
              <a:rPr lang="en-GB" altLang="en-US" sz="2400" dirty="0"/>
              <a:t>coffee is at 11 on the roof – it is an excellent time to catch people, meet others in the department and ask questions</a:t>
            </a:r>
          </a:p>
          <a:p>
            <a:pPr eaLnBrk="1" hangingPunct="1">
              <a:defRPr/>
            </a:pPr>
            <a:r>
              <a:rPr lang="en-GB" altLang="en-US" sz="2400" b="1" dirty="0"/>
              <a:t>you should attend EODG meetings. These are at 10.00 on Thursday in S52</a:t>
            </a:r>
            <a:r>
              <a:rPr lang="en-GB" altLang="en-US" sz="2400" dirty="0"/>
              <a:t> </a:t>
            </a:r>
          </a:p>
          <a:p>
            <a:pPr>
              <a:defRPr/>
            </a:pPr>
            <a:endParaRPr lang="en-US" altLang="en-US" sz="1600" dirty="0"/>
          </a:p>
          <a:p>
            <a:pPr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C93F147-3C76-D6FA-3FA0-EA9EAE621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pPr eaLnBrk="1" hangingPunct="1"/>
            <a:r>
              <a:rPr lang="en-GB" altLang="en-US"/>
              <a:t>Nominal Timeline</a:t>
            </a:r>
          </a:p>
        </p:txBody>
      </p:sp>
      <p:graphicFrame>
        <p:nvGraphicFramePr>
          <p:cNvPr id="10295" name="Group 55">
            <a:extLst>
              <a:ext uri="{FF2B5EF4-FFF2-40B4-BE49-F238E27FC236}">
                <a16:creationId xmlns:a16="http://schemas.microsoft.com/office/drawing/2014/main" id="{A09EDF9E-F661-AEED-B19A-02745160A144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125538"/>
          <a:ext cx="8137525" cy="4076700"/>
        </p:xfrm>
        <a:graphic>
          <a:graphicData uri="http://schemas.openxmlformats.org/drawingml/2006/table">
            <a:tbl>
              <a:tblPr/>
              <a:tblGrid>
                <a:gridCol w="406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4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Trinity Term, Weeks 3-8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Background Reading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Learn Python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Set-up Latex report, complete background chapter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Hilary Term, Weeks 1-8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Project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Week 8 Wednesday**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Hand in full 1</a:t>
                      </a:r>
                      <a:r>
                        <a:rPr kumimoji="0" lang="en-GB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</a:t>
                      </a: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draft of MPhys report to your Post-Doc supervisor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Week 9 Monday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Comments Back From Post-Doc Supervisor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Week 9 Friday**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Hand in full draft of </a:t>
                      </a:r>
                      <a:r>
                        <a:rPr kumimoji="0" lang="en-GB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MPhys</a:t>
                      </a: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report to Don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Week 10 Friday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Comments Back From Don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Trinity Term 2023, Week 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MPhys</a:t>
                      </a: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project reports handed in.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21" name="TextBox 4">
            <a:extLst>
              <a:ext uri="{FF2B5EF4-FFF2-40B4-BE49-F238E27FC236}">
                <a16:creationId xmlns:a16="http://schemas.microsoft.com/office/drawing/2014/main" id="{76CAADB3-93C9-F419-AA4D-20647766F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38775"/>
            <a:ext cx="82296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You might want to negotiate when your hand in your 1</a:t>
            </a:r>
            <a:r>
              <a:rPr lang="en-GB" altLang="en-US" baseline="30000">
                <a:latin typeface="Arial" panose="020B0604020202020204" pitchFamily="34" charset="0"/>
              </a:rPr>
              <a:t>st</a:t>
            </a:r>
            <a:r>
              <a:rPr lang="en-GB" altLang="en-US">
                <a:latin typeface="Arial" panose="020B0604020202020204" pitchFamily="34" charset="0"/>
              </a:rPr>
              <a:t> draft and when your supervisor will give you feedback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But you MUST give yourself time (at least a week) to make corrections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5C3E05-3678-D6F2-DCF8-362F70723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17513"/>
          </a:xfrm>
        </p:spPr>
        <p:txBody>
          <a:bodyPr/>
          <a:lstStyle/>
          <a:p>
            <a:pPr eaLnBrk="1" hangingPunct="1"/>
            <a:r>
              <a:rPr lang="en-GB" altLang="en-US"/>
              <a:t>The structure of your report should be something like: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C207C45-2C18-6648-82EA-99A4422D2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119813"/>
          </a:xfrm>
        </p:spPr>
        <p:txBody>
          <a:bodyPr/>
          <a:lstStyle/>
          <a:p>
            <a:pPr eaLnBrk="1" hangingPunct="1"/>
            <a:r>
              <a:rPr lang="en-GB" altLang="en-US" sz="1400" b="1"/>
              <a:t>Contents</a:t>
            </a:r>
          </a:p>
          <a:p>
            <a:pPr eaLnBrk="1" hangingPunct="1"/>
            <a:r>
              <a:rPr lang="en-GB" altLang="en-US" sz="1400" b="1"/>
              <a:t>Introduction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Outline the problem you are going to address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State specific objectives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Give background science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Summarise the current state of knowledge</a:t>
            </a:r>
          </a:p>
          <a:p>
            <a:pPr eaLnBrk="1" hangingPunct="1"/>
            <a:r>
              <a:rPr lang="en-GB" altLang="en-US" sz="1400" b="1"/>
              <a:t>Method</a:t>
            </a:r>
          </a:p>
          <a:p>
            <a:pPr lvl="1" eaLnBrk="1" hangingPunct="1"/>
            <a:r>
              <a:rPr lang="en-GB" altLang="en-US" sz="1400"/>
              <a:t>A description of the instrument/model you are going to use.</a:t>
            </a:r>
          </a:p>
          <a:p>
            <a:pPr eaLnBrk="1" hangingPunct="1"/>
            <a:r>
              <a:rPr lang="en-GB" altLang="en-US" sz="1400" b="1"/>
              <a:t>Results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Describe what you have done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Make sure you do an error analysis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At the end, summarise what you have found out</a:t>
            </a:r>
          </a:p>
          <a:p>
            <a:pPr eaLnBrk="1" hangingPunct="1"/>
            <a:r>
              <a:rPr lang="en-GB" altLang="en-US" sz="1400" b="1"/>
              <a:t>Conclusions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Summarise your project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How has the uncertainties of the science been reduced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Have you achieved the objectives stated in the introduction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Future work: What you would recommend to be done next</a:t>
            </a:r>
          </a:p>
          <a:p>
            <a:pPr eaLnBrk="1" hangingPunct="1"/>
            <a:r>
              <a:rPr lang="en-GB" altLang="en-US" sz="1400" b="1"/>
              <a:t>Acknowledgments</a:t>
            </a:r>
          </a:p>
          <a:p>
            <a:pPr lvl="1" eaLnBrk="1" hangingPunct="1">
              <a:buFont typeface="Symbol" panose="05050102010706020507" pitchFamily="18" charset="2"/>
              <a:buChar char="-"/>
            </a:pPr>
            <a:r>
              <a:rPr lang="en-GB" altLang="en-US" sz="1400"/>
              <a:t>who helped</a:t>
            </a:r>
          </a:p>
          <a:p>
            <a:pPr eaLnBrk="1" hangingPunct="1"/>
            <a:r>
              <a:rPr lang="en-GB" altLang="en-US" sz="1400" b="1"/>
              <a:t>References</a:t>
            </a:r>
          </a:p>
          <a:p>
            <a:pPr eaLnBrk="1" hangingPunct="1"/>
            <a:r>
              <a:rPr lang="en-GB" altLang="en-US" sz="1400" b="1"/>
              <a:t>Appendices (if required)</a:t>
            </a:r>
          </a:p>
          <a:p>
            <a:pPr lvl="1" eaLnBrk="1" hangingPunct="1"/>
            <a:r>
              <a:rPr lang="en-GB" altLang="en-US" sz="1400"/>
              <a:t>Usually bits of theory or maths that are known (and are not your work) but are added for easy reference for the reader.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2BF279CB-A7AC-3BE9-111D-CB20AD05281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463" y="1341438"/>
            <a:ext cx="9109075" cy="4451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To judge the level of complexity, agree to swap with another student – if they can’t understand what you have written then it is not clear enough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Make sure you have agreed the structure of your report with your supervisor by the end of term and perhaps shown him/her a couple of pages to get some initial feedback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 b="1"/>
              <a:t>Your final draft should be as close to perfect as you can make it.</a:t>
            </a:r>
          </a:p>
          <a:p>
            <a:pPr>
              <a:lnSpc>
                <a:spcPct val="90000"/>
              </a:lnSpc>
            </a:pPr>
            <a:endParaRPr lang="en-GB" altLang="en-US" sz="3200"/>
          </a:p>
          <a:p>
            <a:pPr>
              <a:lnSpc>
                <a:spcPct val="90000"/>
              </a:lnSpc>
            </a:pPr>
            <a:r>
              <a:rPr lang="en-GB" altLang="en-US" sz="2400"/>
              <a:t>Previous project reports are on the EODG website. (www.atm.ox.ac.uk/group/eodg/reportsandtheses.html)</a:t>
            </a:r>
          </a:p>
          <a:p>
            <a:pPr>
              <a:lnSpc>
                <a:spcPct val="90000"/>
              </a:lnSpc>
            </a:pPr>
            <a:endParaRPr lang="en-US" altLang="en-US" sz="2400" b="1"/>
          </a:p>
          <a:p>
            <a:pPr>
              <a:lnSpc>
                <a:spcPct val="90000"/>
              </a:lnSpc>
            </a:pPr>
            <a:endParaRPr lang="en-US" altLang="en-US" sz="2400" b="1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35732469-87B7-75C7-6FF9-A8B12DE0B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61025"/>
            <a:ext cx="9144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GB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638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Calibri</vt:lpstr>
      <vt:lpstr>Symbol</vt:lpstr>
      <vt:lpstr>Default Design</vt:lpstr>
      <vt:lpstr>AOPP MPhys Overview</vt:lpstr>
      <vt:lpstr>PowerPoint Presentation</vt:lpstr>
      <vt:lpstr>PowerPoint Presentation</vt:lpstr>
      <vt:lpstr>Doing the Project</vt:lpstr>
      <vt:lpstr>PowerPoint Presentation</vt:lpstr>
      <vt:lpstr>Nominal Timeline</vt:lpstr>
      <vt:lpstr>The structure of your report should be something like:</vt:lpstr>
      <vt:lpstr>PowerPoint Presentation</vt:lpstr>
    </vt:vector>
  </TitlesOfParts>
  <Company>Department of Physics - Oxford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</dc:title>
  <dc:creator>Grainger</dc:creator>
  <cp:lastModifiedBy>Don Grainger</cp:lastModifiedBy>
  <cp:revision>13</cp:revision>
  <dcterms:created xsi:type="dcterms:W3CDTF">2008-11-13T21:43:37Z</dcterms:created>
  <dcterms:modified xsi:type="dcterms:W3CDTF">2023-10-10T18:49:46Z</dcterms:modified>
</cp:coreProperties>
</file>